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jpeg" ContentType="image/jpeg"/>
  <Override PartName="/ppt/media/image15.png" ContentType="image/png"/>
  <Override PartName="/ppt/media/image14.png" ContentType="image/png"/>
  <Override PartName="/ppt/media/image10.jpeg" ContentType="image/jpeg"/>
  <Override PartName="/ppt/media/image20.png" ContentType="image/png"/>
  <Override PartName="/ppt/media/image18.png" ContentType="image/png"/>
  <Override PartName="/ppt/media/image8.jpeg" ContentType="image/jpeg"/>
  <Override PartName="/ppt/media/image30.png" ContentType="image/png"/>
  <Override PartName="/ppt/media/image7.jpeg" ContentType="image/jpeg"/>
  <Override PartName="/ppt/media/image28.png" ContentType="image/png"/>
  <Override PartName="/ppt/media/image38.jpeg" ContentType="image/jpeg"/>
  <Override PartName="/ppt/media/image9.png" ContentType="image/png"/>
  <Override PartName="/ppt/media/image5.png" ContentType="image/png"/>
  <Override PartName="/ppt/media/image35.png" ContentType="image/png"/>
  <Override PartName="/ppt/media/image12.png" ContentType="image/png"/>
  <Override PartName="/ppt/media/image13.png" ContentType="image/png"/>
  <Override PartName="/ppt/media/image3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1.jpeg" ContentType="image/jpe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6" descr=""/>
          <p:cNvPicPr/>
          <p:nvPr/>
        </p:nvPicPr>
        <p:blipFill>
          <a:blip r:embed="rId2"/>
          <a:stretch/>
        </p:blipFill>
        <p:spPr>
          <a:xfrm>
            <a:off x="11494440" y="6537960"/>
            <a:ext cx="269280" cy="272160"/>
          </a:xfrm>
          <a:prstGeom prst="rect">
            <a:avLst/>
          </a:prstGeom>
          <a:ln w="0">
            <a:noFill/>
          </a:ln>
        </p:spPr>
      </p:pic>
      <p:pic>
        <p:nvPicPr>
          <p:cNvPr id="1" name="Imagen 7" descr=""/>
          <p:cNvPicPr/>
          <p:nvPr/>
        </p:nvPicPr>
        <p:blipFill>
          <a:blip r:embed="rId3"/>
          <a:stretch/>
        </p:blipFill>
        <p:spPr>
          <a:xfrm>
            <a:off x="11786760" y="6537960"/>
            <a:ext cx="326160" cy="271440"/>
          </a:xfrm>
          <a:prstGeom prst="rect">
            <a:avLst/>
          </a:prstGeom>
          <a:ln w="0">
            <a:noFill/>
          </a:ln>
        </p:spPr>
      </p:pic>
      <p:pic>
        <p:nvPicPr>
          <p:cNvPr id="2" name="Imagen 8" descr=""/>
          <p:cNvPicPr/>
          <p:nvPr/>
        </p:nvPicPr>
        <p:blipFill>
          <a:blip r:embed="rId4"/>
          <a:stretch/>
        </p:blipFill>
        <p:spPr>
          <a:xfrm>
            <a:off x="10842120" y="6537960"/>
            <a:ext cx="618840" cy="271440"/>
          </a:xfrm>
          <a:prstGeom prst="rect">
            <a:avLst/>
          </a:prstGeom>
          <a:ln w="0">
            <a:noFill/>
          </a:ln>
        </p:spPr>
      </p:pic>
      <p:sp>
        <p:nvSpPr>
          <p:cNvPr id="3" name="CustomShape 1"/>
          <p:cNvSpPr/>
          <p:nvPr/>
        </p:nvSpPr>
        <p:spPr>
          <a:xfrm>
            <a:off x="360" y="6401160"/>
            <a:ext cx="159732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6000"/>
          </a:bodyPr>
          <a:p>
            <a:pPr>
              <a:lnSpc>
                <a:spcPct val="100000"/>
              </a:lnSpc>
            </a:pPr>
            <a:fld id="{5EF93F5B-6D27-4690-AEE9-FC57951B5254}" type="slidenum"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6400800"/>
            <a:ext cx="159732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100000"/>
              </a:lnSpc>
            </a:pPr>
            <a:fld id="{7A695F4A-8599-453D-9085-CC56C0E1CE93}" type="slidenum"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2400" spc="-1" strike="noStrike">
              <a:latin typeface="Arial"/>
            </a:endParaRPr>
          </a:p>
        </p:txBody>
      </p:sp>
      <p:pic>
        <p:nvPicPr>
          <p:cNvPr id="43" name="Imagen 6" descr=""/>
          <p:cNvPicPr/>
          <p:nvPr/>
        </p:nvPicPr>
        <p:blipFill>
          <a:blip r:embed="rId2"/>
          <a:stretch/>
        </p:blipFill>
        <p:spPr>
          <a:xfrm>
            <a:off x="11494440" y="6537960"/>
            <a:ext cx="269280" cy="272160"/>
          </a:xfrm>
          <a:prstGeom prst="rect">
            <a:avLst/>
          </a:prstGeom>
          <a:ln w="0">
            <a:noFill/>
          </a:ln>
        </p:spPr>
      </p:pic>
      <p:pic>
        <p:nvPicPr>
          <p:cNvPr id="44" name="Imagen 7" descr=""/>
          <p:cNvPicPr/>
          <p:nvPr/>
        </p:nvPicPr>
        <p:blipFill>
          <a:blip r:embed="rId3"/>
          <a:stretch/>
        </p:blipFill>
        <p:spPr>
          <a:xfrm>
            <a:off x="11786760" y="6537960"/>
            <a:ext cx="326160" cy="271440"/>
          </a:xfrm>
          <a:prstGeom prst="rect">
            <a:avLst/>
          </a:prstGeom>
          <a:ln w="0">
            <a:noFill/>
          </a:ln>
        </p:spPr>
      </p:pic>
      <p:pic>
        <p:nvPicPr>
          <p:cNvPr id="45" name="Imagen 8" descr=""/>
          <p:cNvPicPr/>
          <p:nvPr/>
        </p:nvPicPr>
        <p:blipFill>
          <a:blip r:embed="rId4"/>
          <a:stretch/>
        </p:blipFill>
        <p:spPr>
          <a:xfrm>
            <a:off x="10842120" y="6537960"/>
            <a:ext cx="618840" cy="271440"/>
          </a:xfrm>
          <a:prstGeom prst="rect">
            <a:avLst/>
          </a:prstGeom>
          <a:ln w="0">
            <a:noFill/>
          </a:ln>
        </p:spPr>
      </p:pic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digitalcommons.usu.edu/gradreports/1255" TargetMode="External"/><Relationship Id="rId2" Type="http://schemas.openxmlformats.org/officeDocument/2006/relationships/hyperlink" Target="http://dx.doi.org/10.18637/jss.v028.i05" TargetMode="External"/><Relationship Id="rId3" Type="http://schemas.openxmlformats.org/officeDocument/2006/relationships/hyperlink" Target="https://ggplot2.tidyverse.org/" TargetMode="External"/><Relationship Id="rId4" Type="http://schemas.openxmlformats.org/officeDocument/2006/relationships/hyperlink" Target="https://doi.org/10.21105/joss.01686" TargetMode="External"/><Relationship Id="rId5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84640" y="2091960"/>
            <a:ext cx="11019960" cy="16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534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Yield prediction for Carmen Rosa farm</a:t>
            </a:r>
            <a:endParaRPr b="0" lang="en-US" sz="534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8FFAA26-A389-4AB7-8BEA-D86A6D52CBE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3731040" y="950760"/>
            <a:ext cx="472716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359"/>
              </a:lnSpc>
            </a:pPr>
            <a:r>
              <a:rPr b="0" lang="en-US" sz="2400" spc="114" strike="noStrike">
                <a:solidFill>
                  <a:srgbClr val="254061"/>
                </a:solidFill>
                <a:latin typeface="Aileron Regular"/>
                <a:ea typeface="DejaVu Sans"/>
              </a:rPr>
              <a:t>Innovation Laboratory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2014920" y="5296320"/>
            <a:ext cx="81590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520"/>
              </a:lnSpc>
            </a:pPr>
            <a:r>
              <a:rPr b="0" lang="en-US" sz="1800" spc="97" strike="noStrike">
                <a:solidFill>
                  <a:srgbClr val="254061"/>
                </a:solidFill>
                <a:latin typeface="Aileron Regular Bold"/>
                <a:ea typeface="DejaVu Sans"/>
              </a:rPr>
              <a:t>Diego Alarcón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ts val="2520"/>
              </a:lnSpc>
            </a:pPr>
            <a:r>
              <a:rPr b="0" lang="en-US" sz="1800" spc="97" strike="noStrike">
                <a:solidFill>
                  <a:srgbClr val="254061"/>
                </a:solidFill>
                <a:latin typeface="Aileron Regular Bold"/>
                <a:ea typeface="DejaVu Sans"/>
              </a:rPr>
              <a:t>diego_alonso.alarcon_diaz@stud-mail.uni-wuerzburg.de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36000" y="6364800"/>
            <a:ext cx="226440" cy="4550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1371600" y="862200"/>
            <a:ext cx="9446040" cy="5508720"/>
          </a:xfrm>
          <a:prstGeom prst="rect">
            <a:avLst/>
          </a:prstGeom>
          <a:ln w="0">
            <a:noFill/>
          </a:ln>
        </p:spPr>
      </p:pic>
      <p:sp>
        <p:nvSpPr>
          <p:cNvPr id="137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5B338B2-0B4E-4EA6-B873-23052910265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948600" y="-137160"/>
            <a:ext cx="102909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NDVI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1481760" y="1211400"/>
            <a:ext cx="5296320" cy="48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4"/>
          <p:cNvSpPr/>
          <p:nvPr/>
        </p:nvSpPr>
        <p:spPr>
          <a:xfrm>
            <a:off x="1587600" y="6224760"/>
            <a:ext cx="6377040" cy="6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3: NDVI analysis phenologycal stage between years 2016 -2020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Liberation Mono;Courier New;Cousine;DejaVu Sans Mono"/>
                <a:ea typeface="DejaVu Sans"/>
              </a:rPr>
              <a:t>*For the fields 'INIAGRAPE ONE 15' and 'SABLE 16', only the years 2018 to 2020 are valid.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Liberation Mono;Courier New;Cousine;DejaVu Sans Mono"/>
                <a:ea typeface="DejaVu Sans"/>
              </a:rPr>
              <a:t>*The other data was removed from the data frame to create the machine learning model.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FE2A60E-0692-433B-8047-4DA646B3AD1C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457200" y="-137160"/>
            <a:ext cx="1142820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– Model parameter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685800" y="1600200"/>
            <a:ext cx="5027400" cy="2055600"/>
          </a:xfrm>
          <a:prstGeom prst="rect">
            <a:avLst/>
          </a:prstGeom>
          <a:solidFill>
            <a:srgbClr val="00a933">
              <a:alpha val="10000"/>
            </a:srgbClr>
          </a:solidFill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4"/>
          <p:cNvSpPr/>
          <p:nvPr/>
        </p:nvSpPr>
        <p:spPr>
          <a:xfrm>
            <a:off x="6172200" y="1600200"/>
            <a:ext cx="5027400" cy="2055600"/>
          </a:xfrm>
          <a:prstGeom prst="rect">
            <a:avLst/>
          </a:prstGeom>
          <a:solidFill>
            <a:srgbClr val="729fcf">
              <a:alpha val="10000"/>
            </a:srgbClr>
          </a:solidFill>
          <a:ln w="2916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5"/>
          <p:cNvSpPr/>
          <p:nvPr/>
        </p:nvSpPr>
        <p:spPr>
          <a:xfrm>
            <a:off x="2851200" y="4114800"/>
            <a:ext cx="6170400" cy="2055600"/>
          </a:xfrm>
          <a:prstGeom prst="rect">
            <a:avLst/>
          </a:prstGeom>
          <a:solidFill>
            <a:srgbClr val="00a933">
              <a:alpha val="10000"/>
            </a:srgbClr>
          </a:solidFill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3200400" y="5440680"/>
            <a:ext cx="5659920" cy="502560"/>
          </a:xfrm>
          <a:prstGeom prst="rect">
            <a:avLst/>
          </a:prstGeom>
          <a:ln w="0">
            <a:noFill/>
          </a:ln>
        </p:spPr>
      </p:pic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3200400" y="4464000"/>
            <a:ext cx="5376240" cy="45684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6592680" y="2935080"/>
            <a:ext cx="3858480" cy="456840"/>
          </a:xfrm>
          <a:prstGeom prst="rect">
            <a:avLst/>
          </a:prstGeom>
          <a:ln w="0">
            <a:noFill/>
          </a:ln>
        </p:spPr>
      </p:pic>
      <p:pic>
        <p:nvPicPr>
          <p:cNvPr id="149" name="" descr=""/>
          <p:cNvPicPr/>
          <p:nvPr/>
        </p:nvPicPr>
        <p:blipFill>
          <a:blip r:embed="rId4"/>
          <a:stretch/>
        </p:blipFill>
        <p:spPr>
          <a:xfrm>
            <a:off x="6592680" y="1828800"/>
            <a:ext cx="4187520" cy="456840"/>
          </a:xfrm>
          <a:prstGeom prst="rect">
            <a:avLst/>
          </a:prstGeom>
          <a:ln w="0">
            <a:noFill/>
          </a:ln>
        </p:spPr>
      </p:pic>
      <p:pic>
        <p:nvPicPr>
          <p:cNvPr id="150" name="" descr=""/>
          <p:cNvPicPr/>
          <p:nvPr/>
        </p:nvPicPr>
        <p:blipFill>
          <a:blip r:embed="rId5"/>
          <a:stretch/>
        </p:blipFill>
        <p:spPr>
          <a:xfrm>
            <a:off x="914400" y="2935080"/>
            <a:ext cx="4187520" cy="456840"/>
          </a:xfrm>
          <a:prstGeom prst="rect">
            <a:avLst/>
          </a:prstGeom>
          <a:ln w="0">
            <a:noFill/>
          </a:ln>
        </p:spPr>
      </p:pic>
      <p:pic>
        <p:nvPicPr>
          <p:cNvPr id="151" name="" descr=""/>
          <p:cNvPicPr/>
          <p:nvPr/>
        </p:nvPicPr>
        <p:blipFill>
          <a:blip r:embed="rId6"/>
          <a:stretch/>
        </p:blipFill>
        <p:spPr>
          <a:xfrm>
            <a:off x="868680" y="1913400"/>
            <a:ext cx="4617360" cy="45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A805AFC-A9D4-49BB-A581-B89A60BEAE4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948600" y="-137160"/>
            <a:ext cx="102909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1371600" y="1143000"/>
            <a:ext cx="31975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7300800" y="1143000"/>
            <a:ext cx="31975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rcRect l="11870" t="19970" r="50584" b="6614"/>
          <a:stretch/>
        </p:blipFill>
        <p:spPr>
          <a:xfrm>
            <a:off x="1245960" y="1600560"/>
            <a:ext cx="4152600" cy="4568760"/>
          </a:xfrm>
          <a:prstGeom prst="rect">
            <a:avLst/>
          </a:prstGeom>
          <a:ln w="0"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rcRect l="11704" t="19685" r="50750" b="6900"/>
          <a:stretch/>
        </p:blipFill>
        <p:spPr>
          <a:xfrm>
            <a:off x="6883200" y="1600200"/>
            <a:ext cx="4153680" cy="4569120"/>
          </a:xfrm>
          <a:prstGeom prst="rect">
            <a:avLst/>
          </a:prstGeom>
          <a:ln w="0">
            <a:noFill/>
          </a:ln>
        </p:spPr>
      </p:pic>
      <p:sp>
        <p:nvSpPr>
          <p:cNvPr id="158" name="CustomShape 5"/>
          <p:cNvSpPr/>
          <p:nvPr/>
        </p:nvSpPr>
        <p:spPr>
          <a:xfrm>
            <a:off x="4114800" y="6296760"/>
            <a:ext cx="4126680" cy="21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4: Information machine learning model generated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1600200" y="991080"/>
            <a:ext cx="8456040" cy="5636160"/>
          </a:xfrm>
          <a:prstGeom prst="rect">
            <a:avLst/>
          </a:prstGeom>
          <a:ln w="0"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B2B8483-D78E-4A26-BFA3-61E32C70771E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948600" y="-137160"/>
            <a:ext cx="102909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4582800" y="6548760"/>
            <a:ext cx="4126680" cy="21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5: Rsquared comparison between RF and cRF models produced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4087A95-3B08-4E64-85A5-C7A33A199720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948600" y="-137160"/>
            <a:ext cx="102909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6261480" y="1628280"/>
            <a:ext cx="5711760" cy="3806640"/>
          </a:xfrm>
          <a:prstGeom prst="rect">
            <a:avLst/>
          </a:prstGeom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216000" y="1627560"/>
            <a:ext cx="5711760" cy="3806640"/>
          </a:xfrm>
          <a:prstGeom prst="rect">
            <a:avLst/>
          </a:prstGeom>
          <a:ln w="0">
            <a:noFill/>
          </a:ln>
        </p:spPr>
      </p:pic>
      <p:sp>
        <p:nvSpPr>
          <p:cNvPr id="167" name="CustomShape 3"/>
          <p:cNvSpPr/>
          <p:nvPr/>
        </p:nvSpPr>
        <p:spPr>
          <a:xfrm>
            <a:off x="1371600" y="1463040"/>
            <a:ext cx="31975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7296840" y="1463040"/>
            <a:ext cx="31975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CustomShape 5"/>
          <p:cNvSpPr/>
          <p:nvPr/>
        </p:nvSpPr>
        <p:spPr>
          <a:xfrm>
            <a:off x="4330800" y="5731560"/>
            <a:ext cx="3898080" cy="21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6: RMSE comparison between RF and cRF mtry cross validation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C29545D-297C-4FDE-83C7-BDEDE547C67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457200" y="-137160"/>
            <a:ext cx="1119960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 evaluation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1479600" y="2435040"/>
            <a:ext cx="31975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7480800" y="2435040"/>
            <a:ext cx="31975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6523200" y="3006000"/>
            <a:ext cx="5137200" cy="1095480"/>
          </a:xfrm>
          <a:prstGeom prst="rect">
            <a:avLst/>
          </a:prstGeom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707040" y="3006000"/>
            <a:ext cx="4935960" cy="1095480"/>
          </a:xfrm>
          <a:prstGeom prst="rect">
            <a:avLst/>
          </a:prstGeom>
          <a:ln w="0">
            <a:noFill/>
          </a:ln>
        </p:spPr>
      </p:pic>
      <p:sp>
        <p:nvSpPr>
          <p:cNvPr id="176" name="CustomShape 5"/>
          <p:cNvSpPr/>
          <p:nvPr/>
        </p:nvSpPr>
        <p:spPr>
          <a:xfrm>
            <a:off x="649800" y="2286000"/>
            <a:ext cx="5027400" cy="187380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6"/>
          <p:cNvSpPr/>
          <p:nvPr/>
        </p:nvSpPr>
        <p:spPr>
          <a:xfrm>
            <a:off x="6472800" y="2286000"/>
            <a:ext cx="5228640" cy="187380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7"/>
          <p:cNvSpPr/>
          <p:nvPr/>
        </p:nvSpPr>
        <p:spPr>
          <a:xfrm>
            <a:off x="4114800" y="4572000"/>
            <a:ext cx="3898080" cy="21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7: Comparison between RF and cRF using validation data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1EF8586-4727-42D2-B759-3469B0437C1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948600" y="-137160"/>
            <a:ext cx="102909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Variable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914400" y="6417360"/>
            <a:ext cx="3898080" cy="21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8: Variable importance Random Forest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rcRect l="940" t="0" r="0" b="0"/>
          <a:stretch/>
        </p:blipFill>
        <p:spPr>
          <a:xfrm>
            <a:off x="93240" y="749880"/>
            <a:ext cx="12076920" cy="573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F927C51-85AE-4251-B636-471A86E5178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948600" y="-137160"/>
            <a:ext cx="102909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Variable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914400" y="6417360"/>
            <a:ext cx="3898080" cy="21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9: Variable importance conditional Random Forest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rcRect l="2917" t="0" r="0" b="0"/>
          <a:stretch/>
        </p:blipFill>
        <p:spPr>
          <a:xfrm>
            <a:off x="205200" y="750240"/>
            <a:ext cx="11836080" cy="573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B127DEB-E555-4EDA-AB6E-47480E6E416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948600" y="-137160"/>
            <a:ext cx="102909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1481760" y="1211400"/>
            <a:ext cx="5296320" cy="48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90" name="Table 4"/>
          <p:cNvGraphicFramePr/>
          <p:nvPr/>
        </p:nvGraphicFramePr>
        <p:xfrm>
          <a:off x="1975680" y="1072440"/>
          <a:ext cx="8240400" cy="4759200"/>
        </p:xfrm>
        <a:graphic>
          <a:graphicData uri="http://schemas.openxmlformats.org/drawingml/2006/table">
            <a:tbl>
              <a:tblPr/>
              <a:tblGrid>
                <a:gridCol w="1930320"/>
                <a:gridCol w="2310120"/>
                <a:gridCol w="761760"/>
                <a:gridCol w="1095480"/>
                <a:gridCol w="214308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Variety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Field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Year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Area_He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Kg_He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41357.7977096304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36689.4504366268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35831.9454180071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96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35798.0735234639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 99-00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12.2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45890.9988594843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47082.2595503199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 15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44344.6312243955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 14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43648.8121403448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42528.3456174134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42693.726853647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36598.9735786702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40690.0046396989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91" name="CustomShape 5"/>
          <p:cNvSpPr/>
          <p:nvPr/>
        </p:nvSpPr>
        <p:spPr>
          <a:xfrm>
            <a:off x="457200" y="724680"/>
            <a:ext cx="36547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CustomShape 6"/>
          <p:cNvSpPr/>
          <p:nvPr/>
        </p:nvSpPr>
        <p:spPr>
          <a:xfrm>
            <a:off x="589320" y="6172200"/>
            <a:ext cx="3067560" cy="21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Table 2: Data predicted by the Random Forest model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9B493BD-678D-49D3-9D71-BB691BF1874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948600" y="-137160"/>
            <a:ext cx="102909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1481760" y="1211400"/>
            <a:ext cx="5296320" cy="48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4"/>
          <p:cNvSpPr/>
          <p:nvPr/>
        </p:nvSpPr>
        <p:spPr>
          <a:xfrm>
            <a:off x="457200" y="724680"/>
            <a:ext cx="47977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197" name="Table 5"/>
          <p:cNvGraphicFramePr/>
          <p:nvPr/>
        </p:nvGraphicFramePr>
        <p:xfrm>
          <a:off x="1886760" y="1154880"/>
          <a:ext cx="8418240" cy="4759200"/>
        </p:xfrm>
        <a:graphic>
          <a:graphicData uri="http://schemas.openxmlformats.org/drawingml/2006/table">
            <a:tbl>
              <a:tblPr/>
              <a:tblGrid>
                <a:gridCol w="1965600"/>
                <a:gridCol w="2309760"/>
                <a:gridCol w="857160"/>
                <a:gridCol w="1095480"/>
                <a:gridCol w="219060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Variety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Field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Year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Area_He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Kg_He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40630.3478980829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35272.6115914895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35009.3554826691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96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34895.3375997666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 99-00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12.2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44551.796429587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45011.1310551689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 15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42912.3193929731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 14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42191.3154600087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41554.7408015287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41840.732953901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35848.9520325514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43400.768352273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98" name="CustomShape 6"/>
          <p:cNvSpPr/>
          <p:nvPr/>
        </p:nvSpPr>
        <p:spPr>
          <a:xfrm>
            <a:off x="589320" y="6172200"/>
            <a:ext cx="3753360" cy="21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Table 3: Data predicted by the conditional Random Forest model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rcRect l="0" t="9957" r="0" b="10025"/>
          <a:stretch/>
        </p:blipFill>
        <p:spPr>
          <a:xfrm>
            <a:off x="1238400" y="1143000"/>
            <a:ext cx="4498560" cy="4798800"/>
          </a:xfrm>
          <a:prstGeom prst="rect">
            <a:avLst/>
          </a:prstGeom>
          <a:ln w="0"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9EC4FEE-3892-47D1-BB95-C6F86B5A1CB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948600" y="-137160"/>
            <a:ext cx="102909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Motivation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238400" y="5768280"/>
            <a:ext cx="21902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Carmen Rosa company, 2021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rcRect l="0" t="25966" r="0" b="0"/>
          <a:stretch/>
        </p:blipFill>
        <p:spPr>
          <a:xfrm>
            <a:off x="6010920" y="1143000"/>
            <a:ext cx="4853520" cy="4798800"/>
          </a:xfrm>
          <a:prstGeom prst="rect">
            <a:avLst/>
          </a:prstGeom>
          <a:ln w="0">
            <a:noFill/>
          </a:ln>
        </p:spPr>
      </p:pic>
      <p:sp>
        <p:nvSpPr>
          <p:cNvPr id="94" name="CustomShape 4"/>
          <p:cNvSpPr/>
          <p:nvPr/>
        </p:nvSpPr>
        <p:spPr>
          <a:xfrm>
            <a:off x="6013800" y="5766840"/>
            <a:ext cx="22154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Carmen Rosa company, 2021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CFF0528-7C62-4CB6-BF71-8538C5CEB7D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948600" y="-137160"/>
            <a:ext cx="102909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1481760" y="1211400"/>
            <a:ext cx="5296320" cy="48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4"/>
          <p:cNvSpPr/>
          <p:nvPr/>
        </p:nvSpPr>
        <p:spPr>
          <a:xfrm>
            <a:off x="952920" y="799920"/>
            <a:ext cx="10285200" cy="21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Use of Machine Learning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Variables interpretation (RS &amp; Field data)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Yield forecasting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723960" y="3343320"/>
            <a:ext cx="10742400" cy="3019680"/>
          </a:xfrm>
          <a:prstGeom prst="rect">
            <a:avLst/>
          </a:prstGeom>
          <a:ln w="0">
            <a:noFill/>
          </a:ln>
        </p:spPr>
      </p:pic>
      <p:sp>
        <p:nvSpPr>
          <p:cNvPr id="204" name="CustomShape 5"/>
          <p:cNvSpPr/>
          <p:nvPr/>
        </p:nvSpPr>
        <p:spPr>
          <a:xfrm>
            <a:off x="700200" y="6184800"/>
            <a:ext cx="1813680" cy="21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Carmen Rosa company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9441F23-D5AA-44F3-9933-BC33D366B98B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948600" y="-137160"/>
            <a:ext cx="102909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Conclusions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1481760" y="1211400"/>
            <a:ext cx="5296320" cy="48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4"/>
          <p:cNvSpPr/>
          <p:nvPr/>
        </p:nvSpPr>
        <p:spPr>
          <a:xfrm>
            <a:off x="610200" y="1793520"/>
            <a:ext cx="10971000" cy="31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Number of observations (deep analysis size sample).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 best performance.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Yield in the next months of February and March 2021.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Remote Sensing data is really important for the model (VarImp).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1F68781-730A-4FAD-A7FB-BC1A3792E198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948600" y="-137160"/>
            <a:ext cx="102909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Outlook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1481760" y="1211400"/>
            <a:ext cx="5296320" cy="48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4"/>
          <p:cNvSpPr/>
          <p:nvPr/>
        </p:nvSpPr>
        <p:spPr>
          <a:xfrm>
            <a:off x="610200" y="1801440"/>
            <a:ext cx="10971000" cy="311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Possible improvement with SAR data (Time-Series).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Increase observations size.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Reproduction in other coding languages (as Python).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Include other Vegetation Index (for testing).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4DC9031-2898-4746-92B7-3EE60D5A7F45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948600" y="-137160"/>
            <a:ext cx="102909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Bibliography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481760" y="1211400"/>
            <a:ext cx="5296320" cy="48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4"/>
          <p:cNvSpPr/>
          <p:nvPr/>
        </p:nvSpPr>
        <p:spPr>
          <a:xfrm>
            <a:off x="585720" y="1033200"/>
            <a:ext cx="10842120" cy="49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384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Gitelson, A.A.; Kaufman, Y.J.; Merzlyak, M.N. Use of a green channel in remote sensing of global vegetation from EOS-MODIS. Remote Sens. Environ. 1996, 58, 289–298. </a:t>
            </a:r>
            <a:endParaRPr b="0" lang="en-US" sz="11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Xia, Rong, "Comparison of Random Forests and Cforest: Variable Importance Measures and Prediction Accuracies" (2009). All Graduate Plan B and other Reports. 1255. 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https://digitalcommons.usu.edu/gradreports/1255</a:t>
            </a:r>
            <a:endParaRPr b="0" lang="en-US" sz="11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Crane-Droesch, Andrew. (2018). Machine learning methods for crop yield prediction and climate change impact assessment in agriculture. Environmental Research Letters. 13. 10.1088/1748-9326/aae159. </a:t>
            </a:r>
            <a:endParaRPr b="0" lang="en-US" sz="11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Braga, Dieinison &amp; Coelho da Silva, Ticiana &amp; Rocha, Atslands &amp; Coutinho do Rêgo, Luís Gustavo &amp; Pires Magalhaes, Regis &amp; Guerra, Paulo. (2020). Time Series Forecasting to Support Irrigation Management. Journal on Data Semantics. 10. 66-80. </a:t>
            </a:r>
            <a:endParaRPr b="0" lang="en-US" sz="11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Zhao, Yan &amp; Potgieter, Andries &amp; Zhang, Miao &amp; Wu, Bingfang &amp; Hammer, G.. (2020). remote sensing Predicting Wheat Yield at the Field Scale by Combining High-Resolution Sentinel-2 Satellite Imagery and Crop Modelling. Remote Sensing. 12. 10.3390/rs12061024. </a:t>
            </a:r>
            <a:endParaRPr b="0" lang="en-US" sz="11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Pantazi, X.E. &amp; Moshou, Dimitrios &amp; Alexandridis, Thomas &amp; Whetton, Rebecca &amp; Mouazen, Abdul. (2016). Wheat yield prediction using machine learning and advanced sensing techniques. Computers and Electronics in Agriculture. 121. 57-65. 10.1016/j.compag.2015.11.018. </a:t>
            </a:r>
            <a:endParaRPr b="0" lang="en-US" sz="11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Al-Gaadi, K.A. &amp; Hassaballa, Abdalhaleem A. &amp; Tola, Elkamil &amp; Kayad, Ahmed &amp; Madugundu, Rangaswamy &amp; Alblewi, Bander &amp; Assiri, Fahad. (2016). Prediction of Potato Crop Yield Using Precision Agriculture Techniques. PloS one. 11. e0162219. 10.1371/journal.pone.0162219. </a:t>
            </a:r>
            <a:endParaRPr b="0" lang="en-US" sz="11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Breiman L (2001). Random Forests. Machine Learning, 45(1), 5–32.</a:t>
            </a:r>
            <a:endParaRPr b="0" lang="en-US" sz="11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Hothorn T, Hornik K, Zeileis A (2006b). Unbiased Recursive Partitioning: A Conditional Inference Framework. Journal of Computational and Graphical Statistics, 15(3), 651–674.</a:t>
            </a:r>
            <a:endParaRPr b="0" lang="en-US" sz="11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Kuhn, M. (2008). Building Predictive Models in R Using the caret Package. Journal of Statistical Software, 28(5), 1 - 26. doi: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http://dx.doi.org/10.18637/jss.v028.i05</a:t>
            </a:r>
            <a:endParaRPr b="0" lang="en-US" sz="11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Wickham H (2016). ggplot2: Elegant Graphics for Data Analysis. Springer-Verlag New York. ISBN 978-3-319-24277-4, 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https://ggplot2.tidyverse.org</a:t>
            </a: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1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Wickham et al., (2019). Welcome to the tidyverse. Journal of Open Source Software, 4(43), 1686, 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4"/>
              </a:rPr>
              <a:t>https://doi.org/10.21105/joss.01686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3FC25E1-43AB-4614-98CD-373AC07F6696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950040" y="2210040"/>
            <a:ext cx="10290960" cy="24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Thanks for your attention!!!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ts val="6401"/>
              </a:lnSpc>
            </a:pPr>
            <a:r>
              <a:rPr b="0" lang="en-US" sz="20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https://github.com/diegoalarc/Innovation_laboratory_EAGLE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Questions?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563760" y="1767600"/>
            <a:ext cx="11063880" cy="2294640"/>
          </a:xfrm>
          <a:prstGeom prst="rect">
            <a:avLst/>
          </a:prstGeom>
          <a:ln w="0"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1981C72-97D7-48DE-B7F9-02990831941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948600" y="-137160"/>
            <a:ext cx="102909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Workflow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748440" y="1621080"/>
            <a:ext cx="5296320" cy="48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Grafik 11" descr="Ein Bild, das Computer, Tisch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604440" y="4068000"/>
            <a:ext cx="1768680" cy="1436400"/>
          </a:xfrm>
          <a:prstGeom prst="rect">
            <a:avLst/>
          </a:prstGeom>
          <a:ln w="0">
            <a:noFill/>
          </a:ln>
        </p:spPr>
      </p:pic>
      <p:pic>
        <p:nvPicPr>
          <p:cNvPr id="100" name="Grafik 13" descr="Ein Bild, das sitzend, Computer, Schild, Monitor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2922480" y="3668760"/>
            <a:ext cx="1767240" cy="1436400"/>
          </a:xfrm>
          <a:prstGeom prst="rect">
            <a:avLst/>
          </a:prstGeom>
          <a:ln w="0">
            <a:noFill/>
          </a:ln>
        </p:spPr>
      </p:pic>
      <p:pic>
        <p:nvPicPr>
          <p:cNvPr id="101" name="Grafik 14" descr=""/>
          <p:cNvPicPr/>
          <p:nvPr/>
        </p:nvPicPr>
        <p:blipFill>
          <a:blip r:embed="rId4"/>
          <a:stretch/>
        </p:blipFill>
        <p:spPr>
          <a:xfrm>
            <a:off x="5244120" y="3776760"/>
            <a:ext cx="1767600" cy="1436400"/>
          </a:xfrm>
          <a:prstGeom prst="rect">
            <a:avLst/>
          </a:prstGeom>
          <a:ln w="0">
            <a:noFill/>
          </a:ln>
        </p:spPr>
      </p:pic>
      <p:pic>
        <p:nvPicPr>
          <p:cNvPr id="102" name="Grafik 15" descr=""/>
          <p:cNvPicPr/>
          <p:nvPr/>
        </p:nvPicPr>
        <p:blipFill>
          <a:blip r:embed="rId5"/>
          <a:stretch/>
        </p:blipFill>
        <p:spPr>
          <a:xfrm>
            <a:off x="9986400" y="3731400"/>
            <a:ext cx="1767600" cy="1436400"/>
          </a:xfrm>
          <a:prstGeom prst="rect">
            <a:avLst/>
          </a:prstGeom>
          <a:ln w="0">
            <a:noFill/>
          </a:ln>
        </p:spPr>
      </p:pic>
      <p:pic>
        <p:nvPicPr>
          <p:cNvPr id="103" name="Grafik 16" descr=""/>
          <p:cNvPicPr/>
          <p:nvPr/>
        </p:nvPicPr>
        <p:blipFill>
          <a:blip r:embed="rId6"/>
          <a:stretch/>
        </p:blipFill>
        <p:spPr>
          <a:xfrm>
            <a:off x="7628400" y="3731400"/>
            <a:ext cx="1767600" cy="143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41E99E6-87A6-4389-B3C0-E0DBA8071BB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948960" y="-140760"/>
            <a:ext cx="102909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Area of study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1960920" y="753840"/>
            <a:ext cx="8267040" cy="584388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107" name="CustomShape 3"/>
          <p:cNvSpPr/>
          <p:nvPr/>
        </p:nvSpPr>
        <p:spPr>
          <a:xfrm>
            <a:off x="1888920" y="6610680"/>
            <a:ext cx="2153160" cy="21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1: Map Carmen Rosa farm.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95FD8EF-CE0B-4C6B-A38A-D52FACCF529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948600" y="-137160"/>
            <a:ext cx="102567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Ground truth data - Production</a:t>
            </a:r>
            <a:endParaRPr b="0" lang="en-US" sz="3600" spc="-1" strike="noStrike">
              <a:latin typeface="Arial"/>
            </a:endParaRPr>
          </a:p>
        </p:txBody>
      </p:sp>
      <p:graphicFrame>
        <p:nvGraphicFramePr>
          <p:cNvPr id="110" name="Table 3"/>
          <p:cNvGraphicFramePr/>
          <p:nvPr/>
        </p:nvGraphicFramePr>
        <p:xfrm>
          <a:off x="609840" y="1297080"/>
          <a:ext cx="10972440" cy="4452840"/>
        </p:xfrm>
        <a:graphic>
          <a:graphicData uri="http://schemas.openxmlformats.org/drawingml/2006/table">
            <a:tbl>
              <a:tblPr/>
              <a:tblGrid>
                <a:gridCol w="1485720"/>
                <a:gridCol w="1790640"/>
                <a:gridCol w="918360"/>
                <a:gridCol w="968400"/>
                <a:gridCol w="968040"/>
                <a:gridCol w="968040"/>
                <a:gridCol w="968400"/>
                <a:gridCol w="968040"/>
                <a:gridCol w="968400"/>
                <a:gridCol w="968760"/>
              </a:tblGrid>
              <a:tr h="28980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Year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13-14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14-15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15-16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16-17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17-18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18-19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19-20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858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Variety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Field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Surface (He)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00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9.60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38,225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50,364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36,898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37,556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42,209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31,974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37,808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07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3.40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21,401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58,425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41,733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35,366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37,818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27,008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38,151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08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3.40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12,361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50,571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43,396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41,152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47,094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30,372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34,098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96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9.50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15,321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52,965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35,357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32,043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39,654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27,944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36,523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  99-00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12.20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61,652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48,716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40,552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58,012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48,920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53,385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52,420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 04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2.40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64,986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58,127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45,277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57,662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45,585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61,284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52,501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ARRA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ARRA 15 CR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2.90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22,311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45,286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53,119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44,983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TIMCO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TIMCO 14 CR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4.10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13,510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48,340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50,073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74,931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INIAGRAPEONE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 ONE 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1.1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6,968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31,768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56,279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46,748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24,633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INIAGRAPEONE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 ONE 15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3.0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47,891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26,805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 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4.2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8,551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21,504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36,082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34,794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50,315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 16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1.9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8,711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40,520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11" name="CustomShape 4"/>
          <p:cNvSpPr/>
          <p:nvPr/>
        </p:nvSpPr>
        <p:spPr>
          <a:xfrm>
            <a:off x="7700400" y="1143000"/>
            <a:ext cx="3884400" cy="4798800"/>
          </a:xfrm>
          <a:prstGeom prst="rect">
            <a:avLst/>
          </a:prstGeom>
          <a:solidFill>
            <a:srgbClr val="00a933">
              <a:alpha val="10000"/>
            </a:srgbClr>
          </a:solidFill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5"/>
          <p:cNvSpPr/>
          <p:nvPr/>
        </p:nvSpPr>
        <p:spPr>
          <a:xfrm>
            <a:off x="565200" y="1143000"/>
            <a:ext cx="4233600" cy="4798800"/>
          </a:xfrm>
          <a:prstGeom prst="rect">
            <a:avLst/>
          </a:prstGeom>
          <a:solidFill>
            <a:srgbClr val="00a933">
              <a:alpha val="10000"/>
            </a:srgbClr>
          </a:solidFill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6"/>
          <p:cNvSpPr/>
          <p:nvPr/>
        </p:nvSpPr>
        <p:spPr>
          <a:xfrm>
            <a:off x="589320" y="6172200"/>
            <a:ext cx="2610360" cy="21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Table 1: Data provided by Carmen Rosa Farm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07C9310-C7D8-4DAF-8FA6-324DEF2C3AA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948600" y="-137160"/>
            <a:ext cx="102567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Ground truth data - Weather station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6546600" y="1402920"/>
            <a:ext cx="4509000" cy="453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12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Temperature</a:t>
            </a:r>
            <a:endParaRPr b="0" lang="en-US" sz="32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Evapotranspiration</a:t>
            </a:r>
            <a:endParaRPr b="0" lang="en-US" sz="32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Humidity</a:t>
            </a:r>
            <a:endParaRPr b="0" lang="en-US" sz="32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Fields area</a:t>
            </a:r>
            <a:endParaRPr b="0" lang="en-US" sz="32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Grade day</a:t>
            </a:r>
            <a:endParaRPr b="0" lang="en-US" sz="3200" spc="-1" strike="noStrike">
              <a:latin typeface="Arial"/>
            </a:endParaRPr>
          </a:p>
          <a:p>
            <a:pPr marL="216000" indent="-21312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Annual production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1600200" y="914760"/>
            <a:ext cx="4226760" cy="5636520"/>
          </a:xfrm>
          <a:prstGeom prst="rect">
            <a:avLst/>
          </a:prstGeom>
          <a:ln w="0">
            <a:noFill/>
          </a:ln>
        </p:spPr>
      </p:pic>
      <p:sp>
        <p:nvSpPr>
          <p:cNvPr id="118" name="CustomShape 4"/>
          <p:cNvSpPr/>
          <p:nvPr/>
        </p:nvSpPr>
        <p:spPr>
          <a:xfrm>
            <a:off x="1600200" y="6364800"/>
            <a:ext cx="22856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Carmen Rosa company, 2021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595CE3C-3DE5-4021-9546-B054E118AF6E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948600" y="-137160"/>
            <a:ext cx="102567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Remote Sensing data - GEE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rcRect l="0" t="13268" r="0" b="3337"/>
          <a:stretch/>
        </p:blipFill>
        <p:spPr>
          <a:xfrm>
            <a:off x="152280" y="721800"/>
            <a:ext cx="11884320" cy="5569200"/>
          </a:xfrm>
          <a:prstGeom prst="rect">
            <a:avLst/>
          </a:prstGeom>
          <a:ln w="0">
            <a:noFill/>
          </a:ln>
        </p:spPr>
      </p:pic>
      <p:sp>
        <p:nvSpPr>
          <p:cNvPr id="122" name="CustomShape 3"/>
          <p:cNvSpPr/>
          <p:nvPr/>
        </p:nvSpPr>
        <p:spPr>
          <a:xfrm>
            <a:off x="4575600" y="3310200"/>
            <a:ext cx="30452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Figure 1: Bloom's Cognitive Domain (Benitez 2012)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152280" y="6291720"/>
            <a:ext cx="2610360" cy="211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Google.com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29F5A0F-36B3-4BC1-A47C-F59EA46F98F2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948600" y="-137160"/>
            <a:ext cx="102567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Remote Sensing data - Index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3974400" y="1648800"/>
            <a:ext cx="4242600" cy="914040"/>
          </a:xfrm>
          <a:prstGeom prst="rect">
            <a:avLst/>
          </a:prstGeom>
          <a:ln w="0">
            <a:noFill/>
          </a:ln>
        </p:spPr>
      </p:pic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3517200" y="3200400"/>
            <a:ext cx="5157000" cy="91404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1505520" y="4800600"/>
            <a:ext cx="9180360" cy="91404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3"/>
          <p:cNvSpPr/>
          <p:nvPr/>
        </p:nvSpPr>
        <p:spPr>
          <a:xfrm>
            <a:off x="3357000" y="2971800"/>
            <a:ext cx="5486040" cy="1371240"/>
          </a:xfrm>
          <a:prstGeom prst="rect">
            <a:avLst/>
          </a:prstGeom>
          <a:solidFill>
            <a:srgbClr val="00a933">
              <a:alpha val="7000"/>
            </a:srgbClr>
          </a:solidFill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4"/>
          <p:cNvSpPr/>
          <p:nvPr/>
        </p:nvSpPr>
        <p:spPr>
          <a:xfrm>
            <a:off x="3814200" y="1407600"/>
            <a:ext cx="4571640" cy="1371240"/>
          </a:xfrm>
          <a:prstGeom prst="rect">
            <a:avLst/>
          </a:prstGeom>
          <a:solidFill>
            <a:srgbClr val="c9211e">
              <a:alpha val="7000"/>
            </a:srgbClr>
          </a:solidFill>
          <a:ln w="2916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5"/>
          <p:cNvSpPr/>
          <p:nvPr/>
        </p:nvSpPr>
        <p:spPr>
          <a:xfrm>
            <a:off x="1443600" y="4591800"/>
            <a:ext cx="9314280" cy="1371240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100000">
                <a:srgbClr val="2a6099"/>
              </a:gs>
            </a:gsLst>
            <a:lin ang="3600000"/>
          </a:gradFill>
          <a:ln w="29160">
            <a:solidFill>
              <a:srgbClr val="bbe33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0617120" y="61560"/>
            <a:ext cx="1418760" cy="23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2CBBD9D-2CBD-4F51-B7D1-1FCEFE5A758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948600" y="-137160"/>
            <a:ext cx="102909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0" strike="noStrike">
                <a:solidFill>
                  <a:srgbClr val="254061"/>
                </a:solidFill>
                <a:latin typeface="Aileron Heavy Bold"/>
                <a:ea typeface="DejaVu Sans"/>
              </a:rPr>
              <a:t>Phenological state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47680" y="1514880"/>
            <a:ext cx="11693520" cy="3825720"/>
          </a:xfrm>
          <a:prstGeom prst="rect">
            <a:avLst/>
          </a:prstGeom>
          <a:ln w="0"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5161680" y="5486400"/>
            <a:ext cx="215316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2: Phenological state for study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</TotalTime>
  <Application>LibreOffice/7.0.2.2$Linux_X86_64 LibreOffice_project/00$Build-2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2020-07-30T20:22:47Z</dcterms:created>
  <dc:creator>Kemeng Liu</dc:creator>
  <dc:description/>
  <dc:language>en-US</dc:language>
  <cp:lastModifiedBy>Diego alonso Alarcón Díaz</cp:lastModifiedBy>
  <dcterms:modified xsi:type="dcterms:W3CDTF">2021-01-27T17:42:25Z</dcterms:modified>
  <cp:revision>72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